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43" r:id="rId2"/>
    <p:sldId id="344" r:id="rId3"/>
    <p:sldId id="350" r:id="rId4"/>
    <p:sldId id="360" r:id="rId5"/>
    <p:sldId id="355" r:id="rId6"/>
    <p:sldId id="351" r:id="rId7"/>
    <p:sldId id="353" r:id="rId8"/>
    <p:sldId id="359" r:id="rId9"/>
    <p:sldId id="354" r:id="rId10"/>
    <p:sldId id="358" r:id="rId11"/>
    <p:sldId id="357" r:id="rId12"/>
    <p:sldId id="3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4B49D-A35F-468E-B0B9-5A235D3C343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D8D16-8275-4357-BD3C-2E06D5E29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18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014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92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6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35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52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39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9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5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31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B5B6-98CA-4941-8EAE-582701FE14E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1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1" name="Picture Placeholder 4" descr="Minnesot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 b="7200"/>
          <a:stretch>
            <a:fillRect/>
          </a:stretch>
        </p:blipFill>
        <p:spPr>
          <a:xfrm>
            <a:off x="464311" y="5737229"/>
            <a:ext cx="3592534" cy="99617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Here | mn.gov/websiteurl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805" y="5815510"/>
            <a:ext cx="4553679" cy="7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61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07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37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4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714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570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82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5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89084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2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29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34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44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42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26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35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73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1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3280" y="399448"/>
            <a:ext cx="4553679" cy="7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80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02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83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88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16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41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73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02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11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67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0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0401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93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57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46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47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70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76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3425" y="329110"/>
            <a:ext cx="4553679" cy="7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11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Optional Tagline Goes Here | mn.gov/websiteurl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1298" y="475543"/>
            <a:ext cx="4553679" cy="7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49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3F60-3A26-4E30-A396-6EB486DDA5A1}" type="datetime1">
              <a:rPr lang="en-US" smtClean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C600-91CA-4088-8647-F41A51F3E8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37788"/>
            <a:ext cx="12191999" cy="1188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6117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36670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767" y="899956"/>
            <a:ext cx="11038930" cy="1910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58" y="4211319"/>
            <a:ext cx="12193057" cy="1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5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9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3604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1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16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2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Here | mn.gov/websiteurl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5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NorthStarPromise.OHE@state.mn.us" TargetMode="External"/><Relationship Id="rId3" Type="http://schemas.openxmlformats.org/officeDocument/2006/relationships/image" Target="../media/image20.jpg"/><Relationship Id="rId7" Type="http://schemas.openxmlformats.org/officeDocument/2006/relationships/hyperlink" Target="https://www.ohe.state.mn.us/Documents/North%20Star%20Promise/North%20Star%20Promise%20Scholarship%20Fact%20Sheet_ADA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www.ohe.state.mn.us/Documents/North%20Star%20Promise/Northstar%20Promise%20Program%20Talking%20Points_ADA.pdf" TargetMode="External"/><Relationship Id="rId5" Type="http://schemas.openxmlformats.org/officeDocument/2006/relationships/hyperlink" Target="https://www.ohe.state.mn.us/sPages/northstarpromise.cfm#toolkit" TargetMode="External"/><Relationship Id="rId4" Type="http://schemas.openxmlformats.org/officeDocument/2006/relationships/hyperlink" Target="http://www.ohe.state.mn.us/northstarpromi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hyperlink" Target="http://www.ohe.state.mn.us/mnreside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7.png"/><Relationship Id="rId4" Type="http://schemas.openxmlformats.org/officeDocument/2006/relationships/hyperlink" Target="https://studentaid.gov/apply-for-aid/fafsa/filling-out/dependenc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BC8BAA-038A-4974-B3DA-4D8B9DCD372D}"/>
              </a:ext>
            </a:extLst>
          </p:cNvPr>
          <p:cNvSpPr txBox="1">
            <a:spLocks/>
          </p:cNvSpPr>
          <p:nvPr/>
        </p:nvSpPr>
        <p:spPr>
          <a:xfrm>
            <a:off x="2964990" y="3983088"/>
            <a:ext cx="6784798" cy="15277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Program Overview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[Presentation for College Access Partners]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6E958-9C97-46B8-B5B3-A8B3A1890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09" y="852809"/>
            <a:ext cx="7307579" cy="33437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382035-58A0-4EE8-B576-CEA1D1C7C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56" y="6204818"/>
            <a:ext cx="2513410" cy="27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1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is the application process?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913895"/>
            <a:ext cx="9882455" cy="3513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Complete the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2024-25 FAFSA or MN Dream Act application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There is no additional application. 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college or university will assess a student’s eligibility on a term-by-term basis and award North Star Promise Scholarships to all eligible students.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 specific major or program of study required.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2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Overall goals of the program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042988" y="1729410"/>
            <a:ext cx="10515600" cy="5068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</a:rPr>
              <a:t>By making college accessible and affordable, NSP is intended to have a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positive impact</a:t>
            </a:r>
            <a:r>
              <a:rPr lang="en-US" sz="2800" dirty="0">
                <a:solidFill>
                  <a:schemeClr val="bg1"/>
                </a:solidFill>
              </a:rPr>
              <a:t> on multiple fronts: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Help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stabilize enrollment </a:t>
            </a:r>
            <a:r>
              <a:rPr lang="en-US" sz="2800" dirty="0">
                <a:solidFill>
                  <a:schemeClr val="bg1"/>
                </a:solidFill>
              </a:rPr>
              <a:t>at Minnesota public institutions of higher education;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Serve as an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economic driver for Minnesota </a:t>
            </a:r>
            <a:r>
              <a:rPr lang="en-US" sz="2800" dirty="0">
                <a:solidFill>
                  <a:schemeClr val="bg1"/>
                </a:solidFill>
              </a:rPr>
              <a:t>by educating qualified workers who are much needed to fill vacancies in the state's labor force;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Create a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viable higher education path for Minnesotans </a:t>
            </a:r>
            <a:r>
              <a:rPr lang="en-US" sz="2800" dirty="0">
                <a:solidFill>
                  <a:schemeClr val="bg1"/>
                </a:solidFill>
              </a:rPr>
              <a:t>who may have previously thought education was not a possibility for them.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 estimate this program will impact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15,000-20,000 students </a:t>
            </a:r>
            <a:r>
              <a:rPr lang="en-US" sz="2800" dirty="0">
                <a:solidFill>
                  <a:schemeClr val="bg1"/>
                </a:solidFill>
              </a:rPr>
              <a:t>in the first academic year.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0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695235"/>
            <a:ext cx="10403816" cy="4854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Visit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www.ohe.state.mn.us/northstarpromise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Access the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 Star Promise Toolkit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North Star Promise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Talking Points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 Page Fact Sheet</a:t>
            </a:r>
            <a:r>
              <a:rPr lang="en-US" sz="3200" dirty="0">
                <a:solidFill>
                  <a:schemeClr val="bg1"/>
                </a:solidFill>
              </a:rPr>
              <a:t> (Available in Hmong, Somali and Spanish in toolkit)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Frequently Asked Questions webpage (</a:t>
            </a:r>
            <a:r>
              <a:rPr lang="en-US" sz="32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www.ohe.state.mn.us/nspFAQ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Questions? </a:t>
            </a:r>
            <a:r>
              <a:rPr lang="en-US" sz="3200" dirty="0">
                <a:solidFill>
                  <a:schemeClr val="bg1"/>
                </a:solidFill>
              </a:rPr>
              <a:t>Email questions to: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NorthStarPromise.OHE@state.mn.us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76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1285"/>
            <a:ext cx="10515600" cy="3232072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2700" dirty="0">
                <a:solidFill>
                  <a:schemeClr val="bg1"/>
                </a:solidFill>
              </a:rPr>
              <a:t>Beginning in the 2024-25 academic year,</a:t>
            </a:r>
            <a:br>
              <a:rPr lang="en-US" sz="2700" dirty="0"/>
            </a:b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North Star Promise Scholarship Program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will be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an on-going, state funded 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tuition and fee-free pathway 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to higher education for eligible Minnesotans.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4DA09-2011-42F5-8E9E-ABBB2C56E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42" y="-111268"/>
            <a:ext cx="5718515" cy="330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Who is eligible for the North Star Promise?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695235"/>
            <a:ext cx="9882455" cy="484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Any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Minnesota resident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who has a family Adjusted Gross Income (AGI)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less than 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$80,000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(as reported on the FAFSA or MN Dream Act)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New, returning and current college students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who are attending a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Minnesota public higher education institution </a:t>
            </a:r>
            <a:r>
              <a:rPr lang="en-US" sz="2800" dirty="0">
                <a:solidFill>
                  <a:schemeClr val="bg1"/>
                </a:solidFill>
              </a:rPr>
              <a:t>or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Tribal College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who are taking at least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one credit</a:t>
            </a:r>
            <a:r>
              <a:rPr lang="en-US" sz="2800" dirty="0">
                <a:solidFill>
                  <a:schemeClr val="bg1"/>
                </a:solidFill>
              </a:rPr>
              <a:t>, enrolled in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any program or course of study</a:t>
            </a:r>
            <a:r>
              <a:rPr lang="en-US" sz="2800" dirty="0">
                <a:solidFill>
                  <a:schemeClr val="bg1"/>
                </a:solidFill>
              </a:rPr>
              <a:t>, working toward a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degree, diploma or certificate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who are meeting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Satisfactory Academic Program (SAP) </a:t>
            </a:r>
            <a:r>
              <a:rPr lang="en-US" sz="2800" dirty="0">
                <a:solidFill>
                  <a:schemeClr val="bg1"/>
                </a:solidFill>
              </a:rPr>
              <a:t>standards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Students who have 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already earned a baccalaureate degree </a:t>
            </a:r>
            <a:r>
              <a:rPr lang="en-US" sz="2800" dirty="0">
                <a:solidFill>
                  <a:schemeClr val="bg1"/>
                </a:solidFill>
              </a:rPr>
              <a:t>and are </a:t>
            </a: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in default of a state or federal student loan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0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Who is eligible for the North Star Promise?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514479"/>
            <a:ext cx="9882455" cy="484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The North Star Promise Scholarship is for students who are working toward a program or course of study that applies to a certificate, diploma, associate’s degree or bachelor’s degree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Students who have already earned a bachelor’s degree are </a:t>
            </a:r>
            <a:r>
              <a:rPr lang="en-US" sz="30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eligible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Students who are pursuing a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masters or doctoral program </a:t>
            </a:r>
            <a:r>
              <a:rPr lang="en-US" sz="3000" dirty="0">
                <a:solidFill>
                  <a:schemeClr val="bg1"/>
                </a:solidFill>
              </a:rPr>
              <a:t>are </a:t>
            </a:r>
            <a:r>
              <a:rPr lang="en-US" sz="30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eligible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4883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does the North Star Promise cover?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042805" y="1427583"/>
            <a:ext cx="5525946" cy="4781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</a:rPr>
              <a:t>As a “last-dollar” scholarship program, the North Star Promise will cover the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remaining balance of tuition and fees </a:t>
            </a:r>
            <a:r>
              <a:rPr lang="en-US" sz="2800" dirty="0">
                <a:solidFill>
                  <a:schemeClr val="bg1"/>
                </a:solidFill>
              </a:rPr>
              <a:t>after other scholarships, grants, stipends and tuition waivers have been applied.</a:t>
            </a:r>
          </a:p>
          <a:p>
            <a:pPr>
              <a:lnSpc>
                <a:spcPct val="120000"/>
              </a:lnSpc>
            </a:pP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Remember, the North Star Promise will fully cover the remaining balance of a student’s tuition and fees, but students should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still budget </a:t>
            </a:r>
            <a:r>
              <a:rPr lang="en-US" sz="2800" dirty="0">
                <a:solidFill>
                  <a:schemeClr val="bg1"/>
                </a:solidFill>
              </a:rPr>
              <a:t>for books and supplies, food and housing, and transportation.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35A59-649B-416A-8BA7-8FD5879E5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68" y="2254289"/>
            <a:ext cx="4019732" cy="27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1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is family Adjusted Gross Income (AGI)?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054812" y="1660791"/>
            <a:ext cx="6126823" cy="4488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000" dirty="0">
                <a:solidFill>
                  <a:schemeClr val="bg1"/>
                </a:solidFill>
              </a:rPr>
              <a:t>Adjusted Gross Income (AGI) is simply your total gross income minus specific deductions.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Your AGI can be found on line 11 of your Federal 1040 Income Tax Return</a:t>
            </a:r>
            <a:r>
              <a:rPr lang="en-US" sz="3000" dirty="0">
                <a:solidFill>
                  <a:schemeClr val="bg1"/>
                </a:solidFill>
              </a:rPr>
              <a:t>. </a:t>
            </a:r>
          </a:p>
          <a:p>
            <a:pPr>
              <a:lnSpc>
                <a:spcPct val="130000"/>
              </a:lnSpc>
            </a:pP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When completing the 2024-25 FAFSA or </a:t>
            </a:r>
          </a:p>
          <a:p>
            <a:pPr>
              <a:lnSpc>
                <a:spcPct val="130000"/>
              </a:lnSpc>
            </a:pPr>
            <a:r>
              <a:rPr lang="en-US" sz="3000" dirty="0">
                <a:solidFill>
                  <a:schemeClr val="bg1"/>
                </a:solidFill>
              </a:rPr>
              <a:t>MN Dream Act application, you will use </a:t>
            </a:r>
          </a:p>
          <a:p>
            <a:pPr>
              <a:lnSpc>
                <a:spcPct val="130000"/>
              </a:lnSpc>
            </a:pPr>
            <a:r>
              <a:rPr lang="en-US" sz="3000" dirty="0">
                <a:solidFill>
                  <a:schemeClr val="bg1"/>
                </a:solidFill>
              </a:rPr>
              <a:t>the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prior, prior year AGI</a:t>
            </a:r>
            <a:r>
              <a:rPr lang="en-US" sz="3000" dirty="0">
                <a:solidFill>
                  <a:schemeClr val="bg1"/>
                </a:solidFill>
              </a:rPr>
              <a:t>. In other words,</a:t>
            </a:r>
          </a:p>
          <a:p>
            <a:pPr>
              <a:lnSpc>
                <a:spcPct val="130000"/>
              </a:lnSpc>
            </a:pPr>
            <a:r>
              <a:rPr lang="en-US" sz="3000" dirty="0">
                <a:solidFill>
                  <a:schemeClr val="bg1"/>
                </a:solidFill>
              </a:rPr>
              <a:t>the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AGI from 2022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98D28-4756-4EC5-958A-BCD1ABA81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58" y="2092553"/>
            <a:ext cx="3844042" cy="33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AGI for Dependent vs. Independent Students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C25C9B-7270-4365-BD13-908E8099AA62}"/>
              </a:ext>
            </a:extLst>
          </p:cNvPr>
          <p:cNvSpPr/>
          <p:nvPr/>
        </p:nvSpPr>
        <p:spPr>
          <a:xfrm>
            <a:off x="1017140" y="1401108"/>
            <a:ext cx="4685017" cy="4085292"/>
          </a:xfrm>
          <a:prstGeom prst="roundRect">
            <a:avLst/>
          </a:prstGeom>
          <a:gradFill>
            <a:gsLst>
              <a:gs pos="100000">
                <a:srgbClr val="BFBFBF">
                  <a:lumMod val="99000"/>
                </a:srgbClr>
              </a:gs>
              <a:gs pos="53000">
                <a:srgbClr val="F5F5F5"/>
              </a:gs>
              <a:gs pos="78000">
                <a:srgbClr val="E8E8E8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Dependent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Dependent students will have their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parent(s) and stepparent, if applicable,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considered for program eligibility.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If parents are divorced, the income of the parent who provides more financial support to the student will be considered.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5DCFD2-5940-4D77-928A-633110679EBB}"/>
              </a:ext>
            </a:extLst>
          </p:cNvPr>
          <p:cNvSpPr/>
          <p:nvPr/>
        </p:nvSpPr>
        <p:spPr>
          <a:xfrm>
            <a:off x="6489843" y="1401108"/>
            <a:ext cx="4685017" cy="4085292"/>
          </a:xfrm>
          <a:prstGeom prst="roundRect">
            <a:avLst/>
          </a:prstGeom>
          <a:gradFill>
            <a:gsLst>
              <a:gs pos="100000">
                <a:srgbClr val="BFBFBF">
                  <a:lumMod val="99000"/>
                </a:srgbClr>
              </a:gs>
              <a:gs pos="53000">
                <a:srgbClr val="F5F5F5"/>
              </a:gs>
              <a:gs pos="78000">
                <a:srgbClr val="E8E8E8"/>
              </a:gs>
            </a:gsLst>
            <a:path path="circle">
              <a:fillToRect l="50000" t="50000" r="50000" b="50000"/>
            </a:path>
          </a:gra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Independent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Independent students will have their own income considered for program eligibility.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If the student is married, the student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their spouse’s combined AGI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will be considered.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44BFCBD-D8FD-4A87-9639-33840F0D4A42}"/>
              </a:ext>
            </a:extLst>
          </p:cNvPr>
          <p:cNvSpPr txBox="1">
            <a:spLocks/>
          </p:cNvSpPr>
          <p:nvPr/>
        </p:nvSpPr>
        <p:spPr>
          <a:xfrm>
            <a:off x="457200" y="5741581"/>
            <a:ext cx="11057860" cy="839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3000" b="1" dirty="0">
                <a:solidFill>
                  <a:schemeClr val="bg1"/>
                </a:solidFill>
              </a:rPr>
              <a:t>Note: </a:t>
            </a:r>
            <a:r>
              <a:rPr lang="en-US" sz="3000" dirty="0">
                <a:solidFill>
                  <a:schemeClr val="bg1"/>
                </a:solidFill>
              </a:rPr>
              <a:t>Dependent and Independent status is determined by the financial aid application, not by the IRS definition. </a:t>
            </a:r>
            <a:r>
              <a:rPr lang="en-US" sz="3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full details here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EA569-5D68-44BF-B5F6-3CBC5C5FF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01" y="1614487"/>
            <a:ext cx="1819897" cy="733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3C6A1-3ED1-437C-BCF4-FE22EBEE3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02" y="1614487"/>
            <a:ext cx="1819897" cy="7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9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Where can students attend?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1154772" y="1407001"/>
            <a:ext cx="9882455" cy="4849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dirty="0">
                <a:solidFill>
                  <a:schemeClr val="bg1"/>
                </a:solidFill>
              </a:rPr>
              <a:t>Students can attend </a:t>
            </a: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any public higher education institution </a:t>
            </a:r>
            <a:r>
              <a:rPr lang="en-US" sz="3000" dirty="0">
                <a:solidFill>
                  <a:schemeClr val="bg1"/>
                </a:solidFill>
              </a:rPr>
              <a:t>in the state of Minnesota:</a:t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Any Minnesota State college or university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Any University of Minnesota campus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Any Minnesota Tribal College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2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8688CA-1D3B-4C93-AC2C-33D7584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7225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NSP Award Amounts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C8A9F321-854E-47EF-B124-94CC195EDDF7}"/>
              </a:ext>
            </a:extLst>
          </p:cNvPr>
          <p:cNvSpPr txBox="1">
            <a:spLocks/>
          </p:cNvSpPr>
          <p:nvPr/>
        </p:nvSpPr>
        <p:spPr>
          <a:xfrm>
            <a:off x="838200" y="1436937"/>
            <a:ext cx="10632416" cy="5135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There is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a limit </a:t>
            </a:r>
            <a:r>
              <a:rPr lang="en-US" sz="2800" dirty="0">
                <a:solidFill>
                  <a:schemeClr val="bg1"/>
                </a:solidFill>
              </a:rPr>
              <a:t>on the maximum term, yearly, or lifetime dollar amount of an award.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amount received is based on the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"last-dollar" </a:t>
            </a:r>
            <a:r>
              <a:rPr lang="en-US" sz="2800" dirty="0">
                <a:solidFill>
                  <a:schemeClr val="bg1"/>
                </a:solidFill>
              </a:rPr>
              <a:t>calculation of eligibility on a term-by-term basis. Students may receive up to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100% of the amount charged in tuition and required fees per term</a:t>
            </a:r>
            <a:r>
              <a:rPr lang="en-US" sz="2800" dirty="0">
                <a:solidFill>
                  <a:schemeClr val="bg1"/>
                </a:solidFill>
              </a:rPr>
              <a:t>, minus all other sources of gift aid.</a:t>
            </a:r>
          </a:p>
          <a:p>
            <a:pPr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There are credit limits</a:t>
            </a:r>
            <a:r>
              <a:rPr lang="en-US" sz="2800" dirty="0">
                <a:solidFill>
                  <a:schemeClr val="bg1"/>
                </a:solidFill>
              </a:rPr>
              <a:t>. For students earning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2-year degrees</a:t>
            </a:r>
            <a:r>
              <a:rPr lang="en-US" sz="2800" dirty="0">
                <a:solidFill>
                  <a:schemeClr val="bg1"/>
                </a:solidFill>
              </a:rPr>
              <a:t>, NSP is limited to receipt of the award for a total of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60 credits</a:t>
            </a:r>
            <a:r>
              <a:rPr lang="en-US" sz="2800" dirty="0">
                <a:solidFill>
                  <a:schemeClr val="bg1"/>
                </a:solidFill>
              </a:rPr>
              <a:t>. For students earning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4-year degrees</a:t>
            </a:r>
            <a:r>
              <a:rPr lang="en-US" sz="2800" dirty="0">
                <a:solidFill>
                  <a:schemeClr val="bg1"/>
                </a:solidFill>
              </a:rPr>
              <a:t>, NSP is limited to receipt of the award for a total of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120 credits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If funds are available, the highest need students may also receive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North Star Promise Plus </a:t>
            </a:r>
            <a:r>
              <a:rPr lang="en-US" sz="2800" dirty="0">
                <a:solidFill>
                  <a:schemeClr val="bg1"/>
                </a:solidFill>
              </a:rPr>
              <a:t>funds. The details on this provision of the program are still being determined.</a:t>
            </a:r>
            <a:endParaRPr lang="en-US" sz="2800" dirty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09928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3177</TotalTime>
  <Words>916</Words>
  <Application>Microsoft Office PowerPoint</Application>
  <PresentationFormat>Widescreen</PresentationFormat>
  <Paragraphs>85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MN.IT</vt:lpstr>
      <vt:lpstr>PowerPoint Presentation</vt:lpstr>
      <vt:lpstr>Beginning in the 2024-25 academic year,  The North Star Promise Scholarship Program will be an on-going, state funded  tuition and fee-free pathway  to higher education for eligible Minnesotans. </vt:lpstr>
      <vt:lpstr>Who is eligible for the North Star Promise?</vt:lpstr>
      <vt:lpstr>Who is eligible for the North Star Promise?</vt:lpstr>
      <vt:lpstr>What does the North Star Promise cover?</vt:lpstr>
      <vt:lpstr>What is family Adjusted Gross Income (AGI)?</vt:lpstr>
      <vt:lpstr>AGI for Dependent vs. Independent Students</vt:lpstr>
      <vt:lpstr>Where can students attend?</vt:lpstr>
      <vt:lpstr>NSP Award Amounts</vt:lpstr>
      <vt:lpstr>What is the application process?</vt:lpstr>
      <vt:lpstr>Overall goals of the program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Flores, Meghan (She/Her/Hers) (OHE)</dc:creator>
  <cp:lastModifiedBy>Burghardt, Sarah (OHE)</cp:lastModifiedBy>
  <cp:revision>62</cp:revision>
  <dcterms:created xsi:type="dcterms:W3CDTF">2023-07-24T20:28:45Z</dcterms:created>
  <dcterms:modified xsi:type="dcterms:W3CDTF">2024-02-21T18:22:25Z</dcterms:modified>
</cp:coreProperties>
</file>